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90" r:id="rId4"/>
    <p:sldId id="273" r:id="rId5"/>
    <p:sldId id="291" r:id="rId6"/>
    <p:sldId id="274" r:id="rId7"/>
    <p:sldId id="279" r:id="rId8"/>
    <p:sldId id="281" r:id="rId9"/>
    <p:sldId id="282" r:id="rId10"/>
    <p:sldId id="283" r:id="rId11"/>
    <p:sldId id="284" r:id="rId12"/>
    <p:sldId id="285" r:id="rId13"/>
    <p:sldId id="286" r:id="rId14"/>
    <p:sldId id="288" r:id="rId15"/>
    <p:sldId id="287" r:id="rId16"/>
    <p:sldId id="28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5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6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D2B41-856B-411F-97FD-6074351BCC96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B01CCF-B163-494F-AEE9-FF9ADCAEAA0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85943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8426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8780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5819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093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86870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4830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1925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2131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4351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30409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4372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BB2A2-C9E4-44C0-91AA-24B873E70E9E}" type="datetimeFigureOut">
              <a:rPr lang="en-AU" smtClean="0"/>
              <a:t>13/11/2018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180E3-E392-4F19-8346-164A4AD6B37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3554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sinflab/LODrecsys-datasets/tree/master/Movielens1M" TargetMode="External"/><Relationship Id="rId2" Type="http://schemas.openxmlformats.org/officeDocument/2006/relationships/hyperlink" Target="https://grouplens.org/datasets/movielens/1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8147" y="1122363"/>
            <a:ext cx="10732169" cy="2387600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Arial" pitchFamily="34" charset="0"/>
                <a:cs typeface="Arial" pitchFamily="34" charset="0"/>
              </a:rPr>
              <a:t>HERS: Modeling Influential Contexts with Heterogeneous </a:t>
            </a:r>
            <a:r>
              <a:rPr lang="en-US" sz="3600" b="1" dirty="0" smtClean="0">
                <a:latin typeface="Arial" pitchFamily="34" charset="0"/>
                <a:cs typeface="Arial" pitchFamily="34" charset="0"/>
              </a:rPr>
              <a:t>Relations</a:t>
            </a:r>
            <a:br>
              <a:rPr lang="en-US" sz="3600" b="1" dirty="0" smtClean="0">
                <a:latin typeface="Arial" pitchFamily="34" charset="0"/>
                <a:cs typeface="Arial" pitchFamily="34" charset="0"/>
              </a:rPr>
            </a:br>
            <a:r>
              <a:rPr lang="en-US" sz="3600" b="1" dirty="0" smtClean="0">
                <a:latin typeface="Arial" pitchFamily="34" charset="0"/>
                <a:cs typeface="Arial" pitchFamily="34" charset="0"/>
              </a:rPr>
              <a:t>for </a:t>
            </a:r>
            <a:r>
              <a:rPr lang="en-US" sz="3600" b="1" dirty="0">
                <a:latin typeface="Arial" pitchFamily="34" charset="0"/>
                <a:cs typeface="Arial" pitchFamily="34" charset="0"/>
              </a:rPr>
              <a:t>Sparse and Cold-start Recommendation</a:t>
            </a:r>
            <a:endParaRPr lang="en-US" sz="36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5979" y="4003090"/>
            <a:ext cx="9144000" cy="1655762"/>
          </a:xfrm>
        </p:spPr>
        <p:txBody>
          <a:bodyPr>
            <a:normAutofit fontScale="70000" lnSpcReduction="20000"/>
          </a:bodyPr>
          <a:lstStyle/>
          <a:p>
            <a:r>
              <a:rPr lang="en-US" altLang="zh-CN" dirty="0" smtClean="0"/>
              <a:t>Authors</a:t>
            </a:r>
            <a:r>
              <a:rPr lang="en-US" dirty="0" smtClean="0"/>
              <a:t>: </a:t>
            </a:r>
            <a:r>
              <a:rPr lang="en-US" dirty="0"/>
              <a:t>Liang </a:t>
            </a:r>
            <a:r>
              <a:rPr lang="en-US" dirty="0" smtClean="0"/>
              <a:t>Hu</a:t>
            </a:r>
            <a:r>
              <a:rPr lang="en-US" baseline="30000" dirty="0" smtClean="0"/>
              <a:t>1,2</a:t>
            </a:r>
            <a:r>
              <a:rPr lang="en-US" dirty="0" smtClean="0"/>
              <a:t>, </a:t>
            </a:r>
            <a:r>
              <a:rPr lang="en-US" altLang="zh-CN" dirty="0"/>
              <a:t>Songlei </a:t>
            </a:r>
            <a:r>
              <a:rPr lang="en-US" altLang="zh-CN" dirty="0" smtClean="0"/>
              <a:t>Jian</a:t>
            </a:r>
            <a:r>
              <a:rPr lang="en-US" baseline="30000" dirty="0" smtClean="0"/>
              <a:t>1,3</a:t>
            </a:r>
            <a:r>
              <a:rPr lang="en-AU" altLang="zh-CN" dirty="0" smtClean="0"/>
              <a:t>, </a:t>
            </a:r>
            <a:r>
              <a:rPr lang="en-US" dirty="0" err="1" smtClean="0"/>
              <a:t>Longbing</a:t>
            </a:r>
            <a:r>
              <a:rPr lang="en-US" dirty="0" smtClean="0"/>
              <a:t> Cao</a:t>
            </a:r>
            <a:r>
              <a:rPr lang="en-US" baseline="30000" dirty="0"/>
              <a:t>1</a:t>
            </a:r>
            <a:r>
              <a:rPr lang="en-US" dirty="0" smtClean="0"/>
              <a:t> </a:t>
            </a:r>
            <a:r>
              <a:rPr lang="en-US" dirty="0" smtClean="0"/>
              <a:t>, </a:t>
            </a:r>
            <a:r>
              <a:rPr lang="en-US" dirty="0" err="1" smtClean="0"/>
              <a:t>Zhiping</a:t>
            </a:r>
            <a:r>
              <a:rPr lang="en-US" dirty="0" smtClean="0"/>
              <a:t> Gu</a:t>
            </a:r>
            <a:r>
              <a:rPr lang="en-US" sz="2500" baseline="30000" dirty="0" smtClean="0"/>
              <a:t>4</a:t>
            </a:r>
            <a:r>
              <a:rPr lang="en-US" altLang="zh-CN" dirty="0" smtClean="0"/>
              <a:t>, </a:t>
            </a:r>
            <a:r>
              <a:rPr lang="en-US" altLang="zh-CN" dirty="0" err="1" smtClean="0"/>
              <a:t>Qingkui</a:t>
            </a:r>
            <a:r>
              <a:rPr lang="en-US" altLang="zh-CN" dirty="0" smtClean="0"/>
              <a:t> Chen</a:t>
            </a:r>
            <a:r>
              <a:rPr lang="en-US" baseline="30000" dirty="0" smtClean="0"/>
              <a:t>2</a:t>
            </a:r>
            <a:r>
              <a:rPr lang="en-US" dirty="0"/>
              <a:t>, </a:t>
            </a:r>
            <a:r>
              <a:rPr lang="en-US" dirty="0" err="1"/>
              <a:t>Artak</a:t>
            </a:r>
            <a:r>
              <a:rPr lang="en-US" dirty="0"/>
              <a:t> </a:t>
            </a:r>
            <a:r>
              <a:rPr lang="en-US" dirty="0" err="1"/>
              <a:t>Amirbekyan</a:t>
            </a:r>
            <a:endParaRPr lang="en-US" altLang="zh-CN" dirty="0" smtClean="0"/>
          </a:p>
          <a:p>
            <a:r>
              <a:rPr lang="en-US" baseline="30000" dirty="0"/>
              <a:t>1</a:t>
            </a:r>
            <a:r>
              <a:rPr lang="en-US" altLang="zh-CN" dirty="0" smtClean="0"/>
              <a:t>University of Technology Sydney</a:t>
            </a:r>
          </a:p>
          <a:p>
            <a:r>
              <a:rPr lang="en-US" baseline="30000" dirty="0" smtClean="0"/>
              <a:t>2</a:t>
            </a:r>
            <a:r>
              <a:rPr lang="en-US" altLang="zh-CN" dirty="0" smtClean="0"/>
              <a:t>University of Shanghai for Science </a:t>
            </a:r>
            <a:r>
              <a:rPr lang="en-US" altLang="zh-CN" dirty="0"/>
              <a:t>and </a:t>
            </a:r>
            <a:r>
              <a:rPr lang="en-US" altLang="zh-CN" dirty="0" smtClean="0"/>
              <a:t>Technology</a:t>
            </a:r>
          </a:p>
          <a:p>
            <a:r>
              <a:rPr lang="en-US" baseline="30000" dirty="0" smtClean="0"/>
              <a:t>3</a:t>
            </a:r>
            <a:r>
              <a:rPr lang="en-US" altLang="zh-CN" dirty="0" smtClean="0"/>
              <a:t>National </a:t>
            </a:r>
            <a:r>
              <a:rPr lang="en-US" altLang="zh-CN" dirty="0"/>
              <a:t>University of Defense </a:t>
            </a:r>
            <a:r>
              <a:rPr lang="en-US" altLang="zh-CN" dirty="0" smtClean="0"/>
              <a:t>Technology</a:t>
            </a:r>
          </a:p>
          <a:p>
            <a:r>
              <a:rPr lang="en-US" baseline="30000" dirty="0" smtClean="0"/>
              <a:t>4</a:t>
            </a:r>
            <a:r>
              <a:rPr lang="en-US" altLang="zh-CN" dirty="0" smtClean="0"/>
              <a:t>Shanghai </a:t>
            </a:r>
            <a:r>
              <a:rPr lang="en-US" altLang="zh-CN" dirty="0"/>
              <a:t>Technical Institute of Electronics Information</a:t>
            </a:r>
          </a:p>
          <a:p>
            <a:endParaRPr lang="en-US" altLang="zh-CN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21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Methods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i="1" dirty="0"/>
              <a:t>CENTROID</a:t>
            </a:r>
            <a:r>
              <a:rPr lang="en-US" dirty="0"/>
              <a:t>: We create user profiles using the centroid of all word embedding vectors from the users' movie stories. Then, we rank recommendations by the similarity between the user profile and the </a:t>
            </a:r>
            <a:r>
              <a:rPr lang="en-US" dirty="0" err="1"/>
              <a:t>controid</a:t>
            </a:r>
            <a:r>
              <a:rPr lang="en-US" dirty="0"/>
              <a:t> of word embedding vectors of movie story.	</a:t>
            </a:r>
          </a:p>
          <a:p>
            <a:r>
              <a:rPr lang="en-US" b="1" i="1" dirty="0"/>
              <a:t>CTR</a:t>
            </a:r>
            <a:r>
              <a:rPr lang="en-US" dirty="0"/>
              <a:t>: Collaborative topic regression performs user regression over the latent topic distribution of movie stories learned from LDA.</a:t>
            </a:r>
          </a:p>
          <a:p>
            <a:r>
              <a:rPr lang="en-US" b="1" i="1" dirty="0"/>
              <a:t>CWER</a:t>
            </a:r>
            <a:r>
              <a:rPr lang="en-US" dirty="0"/>
              <a:t>: Similar to CTR, we create the collaborative word embedding user regression (CWER) to perform regression over the centroid word embedding vector of each movie story initialized by </a:t>
            </a:r>
            <a:r>
              <a:rPr lang="en-US" dirty="0" err="1"/>
              <a:t>GloVe</a:t>
            </a:r>
            <a:r>
              <a:rPr lang="en-US" dirty="0"/>
              <a:t> </a:t>
            </a:r>
            <a:r>
              <a:rPr lang="en-US" dirty="0" err="1"/>
              <a:t>embeddings</a:t>
            </a:r>
            <a:r>
              <a:rPr lang="en-US" dirty="0"/>
              <a:t>.</a:t>
            </a:r>
          </a:p>
          <a:p>
            <a:r>
              <a:rPr lang="en-US" b="1" i="1" dirty="0"/>
              <a:t>MLAM</a:t>
            </a:r>
            <a:r>
              <a:rPr lang="en-US" dirty="0"/>
              <a:t>: This is the full multilevel attraction model proposed in this paper.</a:t>
            </a:r>
          </a:p>
          <a:p>
            <a:r>
              <a:rPr lang="en-US" b="1" i="1" dirty="0"/>
              <a:t>MLAM-S</a:t>
            </a:r>
            <a:r>
              <a:rPr lang="en-US" dirty="0"/>
              <a:t>: This is the single-modal version MLAM that only has the story attraction module.</a:t>
            </a:r>
          </a:p>
          <a:p>
            <a:r>
              <a:rPr lang="en-US" b="1" i="1" dirty="0"/>
              <a:t>MLAM-C</a:t>
            </a:r>
            <a:r>
              <a:rPr lang="en-US" dirty="0"/>
              <a:t>: This is the single-modal version MLAM that only has the cast attraction module.</a:t>
            </a:r>
          </a:p>
        </p:txBody>
      </p:sp>
    </p:spTree>
    <p:extLst>
      <p:ext uri="{BB962C8B-B14F-4D97-AF65-F5344CB8AC3E}">
        <p14:creationId xmlns:p14="http://schemas.microsoft.com/office/powerpoint/2010/main" val="113071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Ranking Performance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Recommendation accuracy on released movies and new movies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538" y="2889848"/>
            <a:ext cx="4952188" cy="215642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461" y="2889848"/>
            <a:ext cx="4509828" cy="215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38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 on Release Movies and New Movies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023" y="1953835"/>
            <a:ext cx="7722679" cy="409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28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and Interpretation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834" y="1741646"/>
            <a:ext cx="10950332" cy="375199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95470" y="5783647"/>
            <a:ext cx="118965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Statistical attractiveness on movie </a:t>
            </a:r>
            <a:r>
              <a:rPr lang="en-US" b="1" i="1" dirty="0"/>
              <a:t>Election (1999)</a:t>
            </a:r>
            <a:r>
              <a:rPr lang="en-US" dirty="0"/>
              <a:t> w.r.t. sentences, words in the most attractive sentences and cast members. </a:t>
            </a:r>
          </a:p>
          <a:p>
            <a:r>
              <a:rPr lang="en-US" dirty="0"/>
              <a:t>The larger size and deeper color of font denote the larger attractiveness weight is assigned.</a:t>
            </a:r>
          </a:p>
        </p:txBody>
      </p:sp>
    </p:spTree>
    <p:extLst>
      <p:ext uri="{BB962C8B-B14F-4D97-AF65-F5344CB8AC3E}">
        <p14:creationId xmlns:p14="http://schemas.microsoft.com/office/powerpoint/2010/main" val="2572502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Conclusion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We </a:t>
            </a:r>
            <a:r>
              <a:rPr lang="en-US" dirty="0"/>
              <a:t>model human attraction on new contents, using movie content as the study case, to capture and interpret the motivation on user </a:t>
            </a:r>
            <a:r>
              <a:rPr lang="en-US" dirty="0" smtClean="0"/>
              <a:t>selections.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multimodal neural network model with subjective attention mechanism is designed to learn the multilevel personal attraction on the story and the attraction on the cast members of a </a:t>
            </a:r>
            <a:r>
              <a:rPr lang="en-US" dirty="0" smtClean="0"/>
              <a:t>movie.</a:t>
            </a:r>
          </a:p>
          <a:p>
            <a:endParaRPr lang="en-US" dirty="0" smtClean="0"/>
          </a:p>
          <a:p>
            <a:r>
              <a:rPr lang="en-US" dirty="0" smtClean="0"/>
              <a:t>Extensive </a:t>
            </a:r>
            <a:r>
              <a:rPr lang="en-US" dirty="0"/>
              <a:t>experiments on a real-world dataset are conducted to evaluate the above design. All results show that our approach can achieve comparable performance with the state-of-the-art methods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demonstrate the statistical user attractiveness on movies to interpret the recommendation results.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040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issues and directions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advanced approaches involving Psychology, Neuroscience, Brain science, are demanded to precisely model attraction.</a:t>
            </a:r>
          </a:p>
          <a:p>
            <a:endParaRPr lang="en-US" dirty="0"/>
          </a:p>
          <a:p>
            <a:r>
              <a:rPr lang="en-US" dirty="0"/>
              <a:t>Attraction modeling on more data types as well as text, e.g. images, videos, audios.</a:t>
            </a:r>
          </a:p>
          <a:p>
            <a:endParaRPr lang="en-US" dirty="0"/>
          </a:p>
          <a:p>
            <a:r>
              <a:rPr lang="en-US" dirty="0"/>
              <a:t>Attraction is quite subjective, which changes with context</a:t>
            </a:r>
          </a:p>
          <a:p>
            <a:pPr lvl="1"/>
            <a:r>
              <a:rPr lang="en-US" dirty="0"/>
              <a:t>Incorporating contextual information for modeling context-aware attraction is more preferable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5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Question?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1629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Heterogeneous Relations in Recommender Systems</a:t>
            </a:r>
            <a:endParaRPr lang="en-AU" dirty="0" smtClean="0"/>
          </a:p>
          <a:p>
            <a:endParaRPr lang="en-AU" dirty="0" smtClean="0"/>
          </a:p>
          <a:p>
            <a:r>
              <a:rPr lang="en-US" dirty="0" smtClean="0"/>
              <a:t>Modeling</a:t>
            </a:r>
            <a:r>
              <a:rPr lang="en-AU" dirty="0" smtClean="0"/>
              <a:t> HERS with Influential Context Units</a:t>
            </a:r>
            <a:endParaRPr lang="en-AU" dirty="0" smtClean="0"/>
          </a:p>
          <a:p>
            <a:endParaRPr lang="en-AU" dirty="0" smtClean="0"/>
          </a:p>
          <a:p>
            <a:r>
              <a:rPr lang="en-US" dirty="0" smtClean="0"/>
              <a:t>Experiment Details</a:t>
            </a:r>
          </a:p>
          <a:p>
            <a:endParaRPr lang="en-US" dirty="0" smtClean="0"/>
          </a:p>
          <a:p>
            <a:r>
              <a:rPr lang="en-US" dirty="0" smtClean="0"/>
              <a:t>Conclusion and Future Direction</a:t>
            </a:r>
            <a:endParaRPr lang="en-US" dirty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50739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Outline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Heterogeneous Relations in Recommender Systems</a:t>
            </a:r>
            <a:endParaRPr lang="en-AU" b="1" dirty="0" smtClean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endParaRPr lang="en-AU" dirty="0" smtClean="0"/>
          </a:p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Modeling</a:t>
            </a:r>
            <a:r>
              <a:rPr lang="en-AU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HERS with Influential Context Units</a:t>
            </a:r>
            <a:endParaRPr lang="en-AU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endParaRPr lang="en-AU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Experiment Details</a:t>
            </a:r>
          </a:p>
          <a:p>
            <a:endParaRPr lang="en-US" b="1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Conclusion and Future Direction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2588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</a:t>
            </a:r>
            <a:r>
              <a:rPr lang="en-US" dirty="0" smtClean="0"/>
              <a:t>modeling</a:t>
            </a:r>
            <a:r>
              <a:rPr lang="en-AU" dirty="0" smtClean="0"/>
              <a:t> heterogeneous relations in RS?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 smtClean="0"/>
              <a:t>The basic problem in RS is to study the </a:t>
            </a:r>
            <a:r>
              <a:rPr lang="en-AU" b="1" i="1" dirty="0" smtClean="0">
                <a:solidFill>
                  <a:srgbClr val="FF0000"/>
                </a:solidFill>
              </a:rPr>
              <a:t>user-item</a:t>
            </a:r>
            <a:r>
              <a:rPr lang="en-AU" dirty="0" smtClean="0"/>
              <a:t> relation. </a:t>
            </a:r>
            <a:endParaRPr lang="en-AU" dirty="0"/>
          </a:p>
          <a:p>
            <a:endParaRPr lang="en-AU" dirty="0" smtClean="0"/>
          </a:p>
          <a:p>
            <a:r>
              <a:rPr lang="en-AU" dirty="0" smtClean="0"/>
              <a:t>Besides </a:t>
            </a:r>
            <a:r>
              <a:rPr lang="en-AU" b="1" i="1" dirty="0">
                <a:solidFill>
                  <a:srgbClr val="FF0000"/>
                </a:solidFill>
              </a:rPr>
              <a:t>user-item</a:t>
            </a:r>
            <a:r>
              <a:rPr lang="en-AU" dirty="0"/>
              <a:t> </a:t>
            </a:r>
            <a:r>
              <a:rPr lang="en-AU" dirty="0" smtClean="0"/>
              <a:t>relation, </a:t>
            </a:r>
            <a:r>
              <a:rPr lang="en-AU" b="1" i="1" dirty="0" smtClean="0">
                <a:solidFill>
                  <a:srgbClr val="00B050"/>
                </a:solidFill>
              </a:rPr>
              <a:t>user-user</a:t>
            </a:r>
            <a:r>
              <a:rPr lang="en-AU" dirty="0" smtClean="0"/>
              <a:t> relation (e.g. social network) and </a:t>
            </a:r>
            <a:r>
              <a:rPr lang="en-AU" b="1" i="1" dirty="0">
                <a:solidFill>
                  <a:srgbClr val="00B050"/>
                </a:solidFill>
              </a:rPr>
              <a:t>item-item</a:t>
            </a:r>
            <a:r>
              <a:rPr lang="en-AU" dirty="0" smtClean="0"/>
              <a:t> relation (e.g. compatibility) </a:t>
            </a:r>
          </a:p>
          <a:p>
            <a:endParaRPr lang="en-AU" dirty="0"/>
          </a:p>
          <a:p>
            <a:r>
              <a:rPr lang="en-AU" dirty="0"/>
              <a:t>In fact, </a:t>
            </a:r>
            <a:r>
              <a:rPr lang="en-AU" b="1" i="1" dirty="0">
                <a:solidFill>
                  <a:srgbClr val="00B050"/>
                </a:solidFill>
              </a:rPr>
              <a:t>user-user</a:t>
            </a:r>
            <a:r>
              <a:rPr lang="en-AU" b="1" i="1" dirty="0">
                <a:solidFill>
                  <a:srgbClr val="FF0000"/>
                </a:solidFill>
              </a:rPr>
              <a:t> </a:t>
            </a:r>
            <a:r>
              <a:rPr lang="en-AU" dirty="0"/>
              <a:t>relation and</a:t>
            </a:r>
            <a:r>
              <a:rPr lang="en-AU" b="1" i="1" dirty="0" smtClean="0">
                <a:solidFill>
                  <a:srgbClr val="FF0000"/>
                </a:solidFill>
              </a:rPr>
              <a:t> </a:t>
            </a:r>
            <a:r>
              <a:rPr lang="en-AU" b="1" i="1" dirty="0">
                <a:solidFill>
                  <a:srgbClr val="00B050"/>
                </a:solidFill>
              </a:rPr>
              <a:t>item-item</a:t>
            </a:r>
            <a:r>
              <a:rPr lang="en-AU" dirty="0"/>
              <a:t> relation </a:t>
            </a:r>
            <a:r>
              <a:rPr lang="en-AU" dirty="0" smtClean="0"/>
              <a:t>have </a:t>
            </a:r>
            <a:r>
              <a:rPr lang="en-AU" dirty="0"/>
              <a:t>direct influence on user </a:t>
            </a:r>
            <a:r>
              <a:rPr lang="en-AU" dirty="0" smtClean="0"/>
              <a:t>selection, so they should be considered when </a:t>
            </a:r>
            <a:r>
              <a:rPr lang="en-US" dirty="0" smtClean="0"/>
              <a:t>modeling</a:t>
            </a:r>
            <a:r>
              <a:rPr lang="en-AU" dirty="0" smtClean="0"/>
              <a:t> RS.</a:t>
            </a:r>
            <a:endParaRPr lang="en-AU" dirty="0"/>
          </a:p>
          <a:p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825625"/>
            <a:ext cx="525092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6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Influence contexts for making decision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3887182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5382" y="2179308"/>
            <a:ext cx="6628418" cy="3323552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>
            <a:off x="6537565" y="3213262"/>
            <a:ext cx="428625" cy="219018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V="1">
            <a:off x="6537565" y="3518691"/>
            <a:ext cx="428625" cy="198439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V="1">
            <a:off x="5827323" y="3131389"/>
            <a:ext cx="469960" cy="224647"/>
          </a:xfrm>
          <a:prstGeom prst="straightConnector1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H="1">
            <a:off x="9708402" y="3356036"/>
            <a:ext cx="272361" cy="261874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9230264" y="3322771"/>
            <a:ext cx="258793" cy="295139"/>
          </a:xfrm>
          <a:prstGeom prst="straightConnector1">
            <a:avLst/>
          </a:prstGeom>
          <a:ln w="381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9171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</a:t>
            </a:r>
            <a:r>
              <a:rPr lang="en-US" dirty="0"/>
              <a:t>modeling</a:t>
            </a:r>
            <a:r>
              <a:rPr lang="en-AU" dirty="0"/>
              <a:t> attraction?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776784" cy="4351338"/>
          </a:xfrm>
        </p:spPr>
        <p:txBody>
          <a:bodyPr/>
          <a:lstStyle/>
          <a:p>
            <a:r>
              <a:rPr lang="en-AU" dirty="0"/>
              <a:t>Second, the attraction is a </a:t>
            </a:r>
            <a:r>
              <a:rPr lang="en-AU" b="1" i="1" dirty="0">
                <a:solidFill>
                  <a:srgbClr val="FF0000"/>
                </a:solidFill>
              </a:rPr>
              <a:t>subjective feeling</a:t>
            </a:r>
            <a:r>
              <a:rPr lang="en-AU" dirty="0"/>
              <a:t> which is often different from person to person. </a:t>
            </a:r>
          </a:p>
          <a:p>
            <a:r>
              <a:rPr lang="en-AU" dirty="0"/>
              <a:t>For example, </a:t>
            </a:r>
          </a:p>
          <a:p>
            <a:pPr lvl="1"/>
            <a:r>
              <a:rPr lang="en-AU" dirty="0"/>
              <a:t>Readers in Go community may be attracted by the target problem, i.e., Go playing, of this scientific paper while readers in AI community may be attracted by the technical methods.</a:t>
            </a:r>
            <a:endParaRPr lang="en-US" dirty="0"/>
          </a:p>
          <a:p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117" y="2937159"/>
            <a:ext cx="4667683" cy="212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4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collect user watch records from the </a:t>
            </a:r>
            <a:r>
              <a:rPr lang="en-US" dirty="0" err="1"/>
              <a:t>MovieLens</a:t>
            </a:r>
            <a:r>
              <a:rPr lang="en-US" dirty="0"/>
              <a:t> 1M dataset. </a:t>
            </a:r>
          </a:p>
          <a:p>
            <a:pPr lvl="1"/>
            <a:r>
              <a:rPr lang="en-US" dirty="0">
                <a:hlinkClick r:id="rId2"/>
              </a:rPr>
              <a:t>https://grouplens.org/datasets/movielens/1m/</a:t>
            </a:r>
            <a:endParaRPr lang="en-US" dirty="0"/>
          </a:p>
          <a:p>
            <a:pPr lvl="1"/>
            <a:endParaRPr lang="en-US" dirty="0"/>
          </a:p>
          <a:p>
            <a:r>
              <a:rPr lang="en-US" altLang="zh-CN" dirty="0"/>
              <a:t>S</a:t>
            </a:r>
            <a:r>
              <a:rPr lang="en-US" dirty="0"/>
              <a:t>tory and cast data are provided the mapping from </a:t>
            </a:r>
            <a:r>
              <a:rPr lang="en-US" dirty="0" err="1"/>
              <a:t>MovieLens</a:t>
            </a:r>
            <a:r>
              <a:rPr lang="en-US" dirty="0"/>
              <a:t> ID to </a:t>
            </a:r>
            <a:r>
              <a:rPr lang="en-US" dirty="0" err="1"/>
              <a:t>DBPedia</a:t>
            </a:r>
            <a:r>
              <a:rPr lang="en-US" dirty="0"/>
              <a:t> URI </a:t>
            </a:r>
          </a:p>
          <a:p>
            <a:pPr lvl="1"/>
            <a:r>
              <a:rPr lang="en-US" dirty="0">
                <a:hlinkClick r:id="rId3"/>
              </a:rPr>
              <a:t>https://github.com/sisinflab/LODrecsys-datasets/tree/master/Movielens1M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802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</a:t>
            </a:r>
            <a:r>
              <a:rPr lang="en-US" altLang="zh-CN" dirty="0"/>
              <a:t>of the Enriched Dataset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762" y="2301294"/>
            <a:ext cx="8190476" cy="3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949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Testing Sets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Released movie recommendation</a:t>
            </a:r>
            <a:r>
              <a:rPr lang="en-US" dirty="0"/>
              <a:t>: we randomly held out 20% user watch records as the testing set, and the remainder were served as the training set.</a:t>
            </a:r>
          </a:p>
          <a:p>
            <a:r>
              <a:rPr lang="en-US" b="1" dirty="0"/>
              <a:t>New movie recommendation:</a:t>
            </a:r>
            <a:r>
              <a:rPr lang="en-US" dirty="0"/>
              <a:t> we randomly selected 10% movies and held out all their watch records from the dataset, and the remainder of 90% movies and their watch records were used for training.</a:t>
            </a:r>
          </a:p>
          <a:p>
            <a:r>
              <a:rPr lang="en-US" dirty="0"/>
              <a:t>For each hold-out test sample in above two testing sets, we randomly draw ten noisy samples to test whether the testing methods can rank the true sample at a top position out of noisy samples.</a:t>
            </a:r>
          </a:p>
        </p:txBody>
      </p:sp>
    </p:spTree>
    <p:extLst>
      <p:ext uri="{BB962C8B-B14F-4D97-AF65-F5344CB8AC3E}">
        <p14:creationId xmlns:p14="http://schemas.microsoft.com/office/powerpoint/2010/main" val="351334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none">
        <a:spAutoFit/>
      </a:bodyPr>
      <a:lstStyle>
        <a:defPPr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2766</TotalTime>
  <Words>622</Words>
  <Application>Microsoft Office PowerPoint</Application>
  <PresentationFormat>宽屏</PresentationFormat>
  <Paragraphs>73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等线</vt:lpstr>
      <vt:lpstr>等线 Light</vt:lpstr>
      <vt:lpstr>Arial</vt:lpstr>
      <vt:lpstr>Calibri</vt:lpstr>
      <vt:lpstr>Calibri Light</vt:lpstr>
      <vt:lpstr>Office Theme</vt:lpstr>
      <vt:lpstr>HERS: Modeling Influential Contexts with Heterogeneous Relations for Sparse and Cold-start Recommendation</vt:lpstr>
      <vt:lpstr>Outline</vt:lpstr>
      <vt:lpstr>Outline</vt:lpstr>
      <vt:lpstr>Why modeling heterogeneous relations in RS?</vt:lpstr>
      <vt:lpstr>Influence contexts for making decision</vt:lpstr>
      <vt:lpstr>Why modeling attraction?</vt:lpstr>
      <vt:lpstr>Datasets</vt:lpstr>
      <vt:lpstr>Statistics of the Enriched Dataset</vt:lpstr>
      <vt:lpstr>Training and Testing Sets</vt:lpstr>
      <vt:lpstr>Comparison Methods</vt:lpstr>
      <vt:lpstr>Ranking Performance</vt:lpstr>
      <vt:lpstr>Recall on Release Movies and New Movies</vt:lpstr>
      <vt:lpstr>Visualization and Interpretation</vt:lpstr>
      <vt:lpstr>Conclusion</vt:lpstr>
      <vt:lpstr>Open issues and directions</vt:lpstr>
      <vt:lpstr>Question?</vt:lpstr>
    </vt:vector>
  </TitlesOfParts>
  <Company>University of Technology Sydney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Liang Hu</dc:creator>
  <cp:lastModifiedBy>Hu milk</cp:lastModifiedBy>
  <cp:revision>102</cp:revision>
  <dcterms:created xsi:type="dcterms:W3CDTF">2018-05-21T03:31:44Z</dcterms:created>
  <dcterms:modified xsi:type="dcterms:W3CDTF">2018-11-14T15:45:13Z</dcterms:modified>
</cp:coreProperties>
</file>

<file path=docProps/thumbnail.jpeg>
</file>